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0" d="100"/>
          <a:sy n="80" d="100"/>
        </p:scale>
        <p:origin x="1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515378-058F-474F-9920-DA1F066117E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30048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15378-058F-474F-9920-DA1F066117E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40978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15378-058F-474F-9920-DA1F066117E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3567256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15378-058F-474F-9920-DA1F066117E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40478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15378-058F-474F-9920-DA1F066117EA}"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67605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15378-058F-474F-9920-DA1F066117E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106945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15378-058F-474F-9920-DA1F066117EA}"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1348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15378-058F-474F-9920-DA1F066117EA}"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256433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15378-058F-474F-9920-DA1F066117EA}"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155753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15378-058F-474F-9920-DA1F066117E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327709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15378-058F-474F-9920-DA1F066117EA}"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A36A7-F419-4A38-85CA-2136D3CE3C97}" type="slidenum">
              <a:rPr lang="en-US" smtClean="0"/>
              <a:t>‹#›</a:t>
            </a:fld>
            <a:endParaRPr lang="en-US"/>
          </a:p>
        </p:txBody>
      </p:sp>
    </p:spTree>
    <p:extLst>
      <p:ext uri="{BB962C8B-B14F-4D97-AF65-F5344CB8AC3E}">
        <p14:creationId xmlns:p14="http://schemas.microsoft.com/office/powerpoint/2010/main" val="97909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15378-058F-474F-9920-DA1F066117EA}" type="datetimeFigureOut">
              <a:rPr lang="en-US" smtClean="0"/>
              <a:t>4/27/2020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A36A7-F419-4A38-85CA-2136D3CE3C97}" type="slidenum">
              <a:rPr lang="en-US" smtClean="0"/>
              <a:t>‹#›</a:t>
            </a:fld>
            <a:endParaRPr lang="en-US"/>
          </a:p>
        </p:txBody>
      </p:sp>
    </p:spTree>
    <p:extLst>
      <p:ext uri="{BB962C8B-B14F-4D97-AF65-F5344CB8AC3E}">
        <p14:creationId xmlns:p14="http://schemas.microsoft.com/office/powerpoint/2010/main" val="845820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39387"/>
            <a:ext cx="9353797" cy="3070576"/>
          </a:xfrm>
        </p:spPr>
        <p:txBody>
          <a:bodyPr>
            <a:normAutofit fontScale="90000"/>
          </a:bodyPr>
          <a:lstStyle/>
          <a:p>
            <a:r>
              <a:rPr lang="en-US" b="1" dirty="0" smtClean="0"/>
              <a:t>Welfare of Socially Disadvantaged/Disabled/Excluded</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Secondary Methods &amp; Fields of Social Work</a:t>
            </a:r>
            <a:endParaRPr lang="en-US" dirty="0"/>
          </a:p>
        </p:txBody>
      </p:sp>
    </p:spTree>
    <p:extLst>
      <p:ext uri="{BB962C8B-B14F-4D97-AF65-F5344CB8AC3E}">
        <p14:creationId xmlns:p14="http://schemas.microsoft.com/office/powerpoint/2010/main" val="1388215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131"/>
            <a:ext cx="10515600" cy="1662544"/>
          </a:xfrm>
        </p:spPr>
        <p:txBody>
          <a:bodyPr>
            <a:normAutofit fontScale="90000"/>
          </a:bodyPr>
          <a:lstStyle/>
          <a:p>
            <a:pPr algn="ctr"/>
            <a:r>
              <a:rPr lang="en-US" b="1" dirty="0" smtClean="0"/>
              <a:t>Welfare of Socially Disadvantaged/Disabled/Excluded</a:t>
            </a:r>
            <a:r>
              <a:rPr lang="en-US" dirty="0" smtClean="0"/>
              <a:t/>
            </a:r>
            <a:br>
              <a:rPr lang="en-US" dirty="0" smtClean="0"/>
            </a:br>
            <a:endParaRPr lang="en-US" dirty="0"/>
          </a:p>
        </p:txBody>
      </p:sp>
      <p:sp>
        <p:nvSpPr>
          <p:cNvPr id="3" name="Content Placeholder 2"/>
          <p:cNvSpPr>
            <a:spLocks noGrp="1"/>
          </p:cNvSpPr>
          <p:nvPr>
            <p:ph idx="1"/>
          </p:nvPr>
        </p:nvSpPr>
        <p:spPr>
          <a:xfrm>
            <a:off x="838200" y="1840675"/>
            <a:ext cx="10515600" cy="4690754"/>
          </a:xfrm>
        </p:spPr>
        <p:txBody>
          <a:bodyPr/>
          <a:lstStyle/>
          <a:p>
            <a:pPr marL="0" indent="0">
              <a:buNone/>
            </a:pPr>
            <a:r>
              <a:rPr lang="en-US" dirty="0" smtClean="0"/>
              <a:t>The </a:t>
            </a:r>
            <a:r>
              <a:rPr lang="en-US" dirty="0"/>
              <a:t>socially handicapped may include the old age, infirm, invalids, drugs addiction, crime, </a:t>
            </a:r>
            <a:r>
              <a:rPr lang="en-US" dirty="0" smtClean="0"/>
              <a:t>abused, widows</a:t>
            </a:r>
            <a:r>
              <a:rPr lang="en-US" dirty="0"/>
              <a:t>, orphans, deserted women, etc. A majority of them have no organic defect nor suffer from chronic diseases but they are incapable of doing work because of their </a:t>
            </a:r>
            <a:r>
              <a:rPr lang="en-US" dirty="0" smtClean="0"/>
              <a:t>age or </a:t>
            </a:r>
            <a:r>
              <a:rPr lang="en-US" dirty="0"/>
              <a:t>certain social difficulties. For example, widows on the death of their husbands may not be able to take up employment if they have to bring up young children, deserted women can not take employment because of lack of training or social stigma attached to their status.</a:t>
            </a:r>
          </a:p>
          <a:p>
            <a:endParaRPr lang="en-US" dirty="0"/>
          </a:p>
        </p:txBody>
      </p:sp>
    </p:spTree>
    <p:extLst>
      <p:ext uri="{BB962C8B-B14F-4D97-AF65-F5344CB8AC3E}">
        <p14:creationId xmlns:p14="http://schemas.microsoft.com/office/powerpoint/2010/main" val="4082312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517"/>
          </a:xfrm>
        </p:spPr>
        <p:txBody>
          <a:bodyPr>
            <a:normAutofit fontScale="90000"/>
          </a:bodyPr>
          <a:lstStyle/>
          <a:p>
            <a:endParaRPr lang="en-US" dirty="0"/>
          </a:p>
        </p:txBody>
      </p:sp>
      <p:sp>
        <p:nvSpPr>
          <p:cNvPr id="3" name="Content Placeholder 2"/>
          <p:cNvSpPr>
            <a:spLocks noGrp="1"/>
          </p:cNvSpPr>
          <p:nvPr>
            <p:ph idx="1"/>
          </p:nvPr>
        </p:nvSpPr>
        <p:spPr>
          <a:xfrm>
            <a:off x="838200" y="997528"/>
            <a:ext cx="10515600" cy="5510150"/>
          </a:xfrm>
        </p:spPr>
        <p:txBody>
          <a:bodyPr>
            <a:normAutofit/>
          </a:bodyPr>
          <a:lstStyle/>
          <a:p>
            <a:r>
              <a:rPr lang="en-US" dirty="0" smtClean="0"/>
              <a:t>These </a:t>
            </a:r>
            <a:r>
              <a:rPr lang="en-US" dirty="0"/>
              <a:t>are also referred as special groups and marginalized or disadvantaged sections of society. </a:t>
            </a:r>
            <a:endParaRPr lang="en-US" dirty="0" smtClean="0"/>
          </a:p>
          <a:p>
            <a:r>
              <a:rPr lang="en-US" dirty="0" smtClean="0"/>
              <a:t>Because of </a:t>
            </a:r>
            <a:r>
              <a:rPr lang="en-US" dirty="0"/>
              <a:t>any kind of incapability (other than physical disabilities), these citizens are not accepted and respected from general population. </a:t>
            </a:r>
            <a:endParaRPr lang="en-US" dirty="0" smtClean="0"/>
          </a:p>
          <a:p>
            <a:r>
              <a:rPr lang="en-US" dirty="0" smtClean="0"/>
              <a:t>Rather </a:t>
            </a:r>
            <a:r>
              <a:rPr lang="en-US" dirty="0"/>
              <a:t>they are maltreated, dejected, humiliated and even exploited</a:t>
            </a:r>
            <a:r>
              <a:rPr lang="en-US" dirty="0" smtClean="0"/>
              <a:t>.</a:t>
            </a:r>
          </a:p>
          <a:p>
            <a:r>
              <a:rPr lang="en-US" dirty="0" smtClean="0"/>
              <a:t> </a:t>
            </a:r>
            <a:r>
              <a:rPr lang="en-US" dirty="0"/>
              <a:t>Either they are socially excluded and banned from mainstream social life or they have least access to resources and opportunities. </a:t>
            </a:r>
            <a:endParaRPr lang="en-US" dirty="0" smtClean="0"/>
          </a:p>
          <a:p>
            <a:r>
              <a:rPr lang="en-US" dirty="0" smtClean="0"/>
              <a:t>Examples </a:t>
            </a:r>
            <a:r>
              <a:rPr lang="en-US" dirty="0"/>
              <a:t>of such groups include aged, widow, unclaimed children (such as orphans, run away, rescued from sex business or trafficking, addicts, or abused), and sexually different groups (also termed </a:t>
            </a:r>
            <a:r>
              <a:rPr lang="en-US" dirty="0" smtClean="0"/>
              <a:t>as </a:t>
            </a:r>
            <a:r>
              <a:rPr lang="en-US" dirty="0"/>
              <a:t>Lesbians, Gays, Bisexuals, and Transgendered (LGBTs)).</a:t>
            </a:r>
          </a:p>
          <a:p>
            <a:endParaRPr lang="en-US" dirty="0"/>
          </a:p>
        </p:txBody>
      </p:sp>
    </p:spTree>
    <p:extLst>
      <p:ext uri="{BB962C8B-B14F-4D97-AF65-F5344CB8AC3E}">
        <p14:creationId xmlns:p14="http://schemas.microsoft.com/office/powerpoint/2010/main" val="2210575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763"/>
          </a:xfrm>
        </p:spPr>
        <p:txBody>
          <a:bodyPr>
            <a:normAutofit fontScale="90000"/>
          </a:bodyPr>
          <a:lstStyle/>
          <a:p>
            <a:endParaRPr lang="en-US" dirty="0"/>
          </a:p>
        </p:txBody>
      </p:sp>
      <p:sp>
        <p:nvSpPr>
          <p:cNvPr id="3" name="Content Placeholder 2"/>
          <p:cNvSpPr>
            <a:spLocks noGrp="1"/>
          </p:cNvSpPr>
          <p:nvPr>
            <p:ph idx="1"/>
          </p:nvPr>
        </p:nvSpPr>
        <p:spPr>
          <a:xfrm>
            <a:off x="838200" y="629392"/>
            <a:ext cx="10515600" cy="5949538"/>
          </a:xfrm>
        </p:spPr>
        <p:txBody>
          <a:bodyPr>
            <a:normAutofit fontScale="70000" lnSpcReduction="20000"/>
          </a:bodyPr>
          <a:lstStyle/>
          <a:p>
            <a:pPr marL="0" indent="0">
              <a:buNone/>
            </a:pPr>
            <a:r>
              <a:rPr lang="en-US" dirty="0"/>
              <a:t>Whereas, “All those services which ensure solution of problems of groups with special needs and provision of necessary facilities to them, are referred as Welfare services for socially disabled</a:t>
            </a:r>
            <a:r>
              <a:rPr lang="en-US" dirty="0" smtClean="0"/>
              <a:t>”.</a:t>
            </a:r>
            <a:endParaRPr lang="en-US" dirty="0"/>
          </a:p>
          <a:p>
            <a:pPr marL="0" indent="0">
              <a:buNone/>
            </a:pPr>
            <a:r>
              <a:rPr lang="en-US" b="1" dirty="0"/>
              <a:t>In Pakistan major causes of social exclusion of people are:</a:t>
            </a:r>
          </a:p>
          <a:p>
            <a:r>
              <a:rPr lang="en-US" dirty="0"/>
              <a:t>Lack of religiosity</a:t>
            </a:r>
          </a:p>
          <a:p>
            <a:r>
              <a:rPr lang="en-US" dirty="0"/>
              <a:t>Breakdown of Family System</a:t>
            </a:r>
          </a:p>
          <a:p>
            <a:r>
              <a:rPr lang="en-US" dirty="0"/>
              <a:t>Materialism</a:t>
            </a:r>
          </a:p>
          <a:p>
            <a:r>
              <a:rPr lang="en-US" dirty="0"/>
              <a:t>Culture and tradition based discrimination</a:t>
            </a:r>
          </a:p>
          <a:p>
            <a:pPr marL="0" indent="0">
              <a:buNone/>
            </a:pPr>
            <a:r>
              <a:rPr lang="en-US" b="1" dirty="0"/>
              <a:t>Therefore, in Pakistan major problems of socially disabled can be enlisted as:</a:t>
            </a:r>
          </a:p>
          <a:p>
            <a:r>
              <a:rPr lang="en-US" dirty="0"/>
              <a:t>Protection of Rights and Status</a:t>
            </a:r>
          </a:p>
          <a:p>
            <a:r>
              <a:rPr lang="en-US" dirty="0"/>
              <a:t>Lack of provision and access to education</a:t>
            </a:r>
          </a:p>
          <a:p>
            <a:r>
              <a:rPr lang="en-US" dirty="0"/>
              <a:t>Financial hardships and lack of employment opportunities</a:t>
            </a:r>
          </a:p>
          <a:p>
            <a:r>
              <a:rPr lang="en-US" dirty="0"/>
              <a:t>Lack of physical and mental health facilities</a:t>
            </a:r>
          </a:p>
          <a:p>
            <a:r>
              <a:rPr lang="en-US" dirty="0"/>
              <a:t>Lack of institutionalized services such as shelter and </a:t>
            </a:r>
            <a:r>
              <a:rPr lang="en-US" dirty="0" smtClean="0"/>
              <a:t>residence</a:t>
            </a:r>
            <a:endParaRPr lang="en-US" dirty="0"/>
          </a:p>
          <a:p>
            <a:r>
              <a:rPr lang="en-US" dirty="0"/>
              <a:t>Exploitations both in domestic and professional lives</a:t>
            </a:r>
          </a:p>
          <a:p>
            <a:r>
              <a:rPr lang="en-US" dirty="0"/>
              <a:t>Lack of recreational facilities</a:t>
            </a:r>
          </a:p>
          <a:p>
            <a:r>
              <a:rPr lang="en-US" dirty="0"/>
              <a:t>Domestic violence both in physical and psychological forms</a:t>
            </a:r>
          </a:p>
          <a:p>
            <a:r>
              <a:rPr lang="en-US" dirty="0"/>
              <a:t>Lack of legal protection and constitutional </a:t>
            </a:r>
            <a:r>
              <a:rPr lang="en-US" dirty="0" smtClean="0"/>
              <a:t>provisions</a:t>
            </a:r>
            <a:endParaRPr lang="en-US" dirty="0"/>
          </a:p>
          <a:p>
            <a:endParaRPr lang="en-US" dirty="0"/>
          </a:p>
        </p:txBody>
      </p:sp>
    </p:spTree>
    <p:extLst>
      <p:ext uri="{BB962C8B-B14F-4D97-AF65-F5344CB8AC3E}">
        <p14:creationId xmlns:p14="http://schemas.microsoft.com/office/powerpoint/2010/main" val="395859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0553"/>
          </a:xfrm>
        </p:spPr>
        <p:txBody>
          <a:bodyPr>
            <a:normAutofit fontScale="90000"/>
          </a:bodyPr>
          <a:lstStyle/>
          <a:p>
            <a:pPr algn="ctr"/>
            <a:r>
              <a:rPr lang="en-US" b="1" dirty="0" smtClean="0"/>
              <a:t>Welfare of Socially Disabled as field of social work practice</a:t>
            </a:r>
            <a:r>
              <a:rPr lang="en-US" dirty="0" smtClean="0"/>
              <a:t/>
            </a:r>
            <a:br>
              <a:rPr lang="en-US" dirty="0" smtClean="0"/>
            </a:br>
            <a:endParaRPr lang="en-US" dirty="0"/>
          </a:p>
        </p:txBody>
      </p:sp>
      <p:sp>
        <p:nvSpPr>
          <p:cNvPr id="3" name="Content Placeholder 2"/>
          <p:cNvSpPr>
            <a:spLocks noGrp="1"/>
          </p:cNvSpPr>
          <p:nvPr>
            <p:ph idx="1"/>
          </p:nvPr>
        </p:nvSpPr>
        <p:spPr>
          <a:xfrm>
            <a:off x="838200" y="2232561"/>
            <a:ext cx="10515600" cy="3944402"/>
          </a:xfrm>
        </p:spPr>
        <p:txBody>
          <a:bodyPr/>
          <a:lstStyle/>
          <a:p>
            <a:pPr marL="0" indent="0">
              <a:buNone/>
            </a:pPr>
            <a:r>
              <a:rPr lang="en-US" dirty="0" smtClean="0"/>
              <a:t>As </a:t>
            </a:r>
            <a:r>
              <a:rPr lang="en-US" dirty="0"/>
              <a:t>a field of specialization in social work practice, socially excluded groups are helped to maintain their social lives through both institutional and non-institutional services. These services include fulfilment of basic needs including food, shelter and clothing, provision of guidance and counselling, supervision, foster care services, legal assistance, financial aids such as cash </a:t>
            </a:r>
            <a:r>
              <a:rPr lang="en-US" dirty="0" smtClean="0"/>
              <a:t>and </a:t>
            </a:r>
            <a:r>
              <a:rPr lang="en-US" dirty="0"/>
              <a:t>stipends, material facilities and recreational activities.</a:t>
            </a:r>
          </a:p>
          <a:p>
            <a:endParaRPr lang="en-US" dirty="0"/>
          </a:p>
        </p:txBody>
      </p:sp>
    </p:spTree>
    <p:extLst>
      <p:ext uri="{BB962C8B-B14F-4D97-AF65-F5344CB8AC3E}">
        <p14:creationId xmlns:p14="http://schemas.microsoft.com/office/powerpoint/2010/main" val="3969006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Welfare of Socially Disabled in Pakistan</a:t>
            </a:r>
            <a:endParaRPr lang="en-US" b="1"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In Pakistan, socially disabled are categorized in four groups as:</a:t>
            </a:r>
          </a:p>
          <a:p>
            <a:pPr lvl="0"/>
            <a:r>
              <a:rPr lang="en-US" dirty="0"/>
              <a:t>Old age/ Senior Citizens</a:t>
            </a:r>
          </a:p>
          <a:p>
            <a:pPr lvl="0"/>
            <a:r>
              <a:rPr lang="en-US" dirty="0"/>
              <a:t>Widows or single mothers</a:t>
            </a:r>
          </a:p>
          <a:p>
            <a:pPr lvl="0"/>
            <a:r>
              <a:rPr lang="en-US" dirty="0"/>
              <a:t>Orphans</a:t>
            </a:r>
          </a:p>
          <a:p>
            <a:pPr lvl="0"/>
            <a:r>
              <a:rPr lang="en-US" dirty="0"/>
              <a:t>Transgendered</a:t>
            </a:r>
          </a:p>
          <a:p>
            <a:endParaRPr lang="en-US" dirty="0"/>
          </a:p>
        </p:txBody>
      </p:sp>
    </p:spTree>
    <p:extLst>
      <p:ext uri="{BB962C8B-B14F-4D97-AF65-F5344CB8AC3E}">
        <p14:creationId xmlns:p14="http://schemas.microsoft.com/office/powerpoint/2010/main" val="407024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0517"/>
          </a:xfrm>
        </p:spPr>
        <p:txBody>
          <a:bodyPr>
            <a:normAutofit fontScale="90000"/>
          </a:bodyPr>
          <a:lstStyle/>
          <a:p>
            <a:endParaRPr lang="en-US" dirty="0"/>
          </a:p>
        </p:txBody>
      </p:sp>
      <p:sp>
        <p:nvSpPr>
          <p:cNvPr id="3" name="Content Placeholder 2"/>
          <p:cNvSpPr>
            <a:spLocks noGrp="1"/>
          </p:cNvSpPr>
          <p:nvPr>
            <p:ph idx="1"/>
          </p:nvPr>
        </p:nvSpPr>
        <p:spPr>
          <a:xfrm>
            <a:off x="838200" y="1116281"/>
            <a:ext cx="10515600" cy="5450774"/>
          </a:xfrm>
        </p:spPr>
        <p:txBody>
          <a:bodyPr/>
          <a:lstStyle/>
          <a:p>
            <a:r>
              <a:rPr lang="en-US" dirty="0"/>
              <a:t>Unfortunately, in Pakistan, socially disadvantaged groups </a:t>
            </a:r>
            <a:r>
              <a:rPr lang="en-US" dirty="0" smtClean="0"/>
              <a:t>are </a:t>
            </a:r>
            <a:r>
              <a:rPr lang="en-US" dirty="0"/>
              <a:t>not formally recognized yet. Therefore, services for these groups are not systematic. For instance, for welfare of senior citizens, initiatives were taken even after the forty years of independence, when in </a:t>
            </a:r>
            <a:r>
              <a:rPr lang="en-US" dirty="0" smtClean="0"/>
              <a:t>Seventh </a:t>
            </a:r>
            <a:r>
              <a:rPr lang="en-US" dirty="0"/>
              <a:t>Five Year Plan 1988-1993, government approved establishment of old age homes.</a:t>
            </a:r>
          </a:p>
          <a:p>
            <a:r>
              <a:rPr lang="en-US" dirty="0"/>
              <a:t>Even now, welfare services for these groups are not properly distributed among federal or provincial departments. Therefore, no systematic service delivery system is available. </a:t>
            </a:r>
          </a:p>
        </p:txBody>
      </p:sp>
    </p:spTree>
    <p:extLst>
      <p:ext uri="{BB962C8B-B14F-4D97-AF65-F5344CB8AC3E}">
        <p14:creationId xmlns:p14="http://schemas.microsoft.com/office/powerpoint/2010/main" val="2222562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30522"/>
          </a:xfrm>
        </p:spPr>
        <p:txBody>
          <a:bodyPr>
            <a:normAutofit fontScale="90000"/>
          </a:bodyPr>
          <a:lstStyle/>
          <a:p>
            <a:endParaRPr lang="en-US" dirty="0"/>
          </a:p>
        </p:txBody>
      </p:sp>
      <p:sp>
        <p:nvSpPr>
          <p:cNvPr id="3" name="Content Placeholder 2"/>
          <p:cNvSpPr>
            <a:spLocks noGrp="1"/>
          </p:cNvSpPr>
          <p:nvPr>
            <p:ph idx="1"/>
          </p:nvPr>
        </p:nvSpPr>
        <p:spPr>
          <a:xfrm>
            <a:off x="838200" y="961901"/>
            <a:ext cx="10515600" cy="5215062"/>
          </a:xfrm>
        </p:spPr>
        <p:txBody>
          <a:bodyPr>
            <a:normAutofit fontScale="77500" lnSpcReduction="20000"/>
          </a:bodyPr>
          <a:lstStyle/>
          <a:p>
            <a:pPr marL="0" indent="0">
              <a:buNone/>
            </a:pPr>
            <a:r>
              <a:rPr lang="en-US" b="1" dirty="0"/>
              <a:t>At present very few </a:t>
            </a:r>
            <a:r>
              <a:rPr lang="en-US" b="1" dirty="0" smtClean="0"/>
              <a:t>institutions (Governmental &amp; NGOs) </a:t>
            </a:r>
            <a:r>
              <a:rPr lang="en-US" b="1" dirty="0"/>
              <a:t>are providing services for them. Most important among these are:</a:t>
            </a:r>
          </a:p>
          <a:p>
            <a:pPr lvl="0"/>
            <a:r>
              <a:rPr lang="en-US" dirty="0"/>
              <a:t>Model orphanages such as Sweet homes, SOS, etc.</a:t>
            </a:r>
          </a:p>
          <a:p>
            <a:pPr lvl="0"/>
            <a:r>
              <a:rPr lang="en-US" dirty="0" err="1"/>
              <a:t>Kashana</a:t>
            </a:r>
            <a:endParaRPr lang="en-US" dirty="0"/>
          </a:p>
          <a:p>
            <a:pPr lvl="0"/>
            <a:r>
              <a:rPr lang="en-US" dirty="0" err="1"/>
              <a:t>Darul</a:t>
            </a:r>
            <a:r>
              <a:rPr lang="en-US" dirty="0"/>
              <a:t> </a:t>
            </a:r>
            <a:r>
              <a:rPr lang="en-US" dirty="0" err="1"/>
              <a:t>Amaan</a:t>
            </a:r>
            <a:endParaRPr lang="en-US" dirty="0"/>
          </a:p>
          <a:p>
            <a:pPr lvl="0"/>
            <a:r>
              <a:rPr lang="en-US" dirty="0"/>
              <a:t>Beggars Rehabilitation Centers</a:t>
            </a:r>
          </a:p>
          <a:p>
            <a:r>
              <a:rPr lang="en-US" dirty="0" err="1"/>
              <a:t>Aafiat</a:t>
            </a:r>
            <a:r>
              <a:rPr lang="en-US" dirty="0"/>
              <a:t> (Home for aged</a:t>
            </a:r>
            <a:r>
              <a:rPr lang="en-US" dirty="0" smtClean="0"/>
              <a:t>)</a:t>
            </a:r>
          </a:p>
          <a:p>
            <a:r>
              <a:rPr lang="en-US" dirty="0" smtClean="0"/>
              <a:t>Pakistan Senior Citizens Associations </a:t>
            </a:r>
          </a:p>
          <a:p>
            <a:r>
              <a:rPr lang="en-US" dirty="0" err="1" smtClean="0"/>
              <a:t>Eidhi</a:t>
            </a:r>
            <a:r>
              <a:rPr lang="en-US" dirty="0" smtClean="0"/>
              <a:t> Center for old aged</a:t>
            </a:r>
          </a:p>
          <a:p>
            <a:r>
              <a:rPr lang="en-US" dirty="0" smtClean="0"/>
              <a:t>Pakistan Association of Gerontology</a:t>
            </a:r>
          </a:p>
          <a:p>
            <a:r>
              <a:rPr lang="en-US" dirty="0" smtClean="0"/>
              <a:t>Association for the welfare of Retired Persons </a:t>
            </a:r>
          </a:p>
          <a:p>
            <a:r>
              <a:rPr lang="en-US" dirty="0" smtClean="0"/>
              <a:t>Ladies Fellowship</a:t>
            </a:r>
          </a:p>
          <a:p>
            <a:r>
              <a:rPr lang="en-US" dirty="0" err="1" smtClean="0"/>
              <a:t>Aagosh</a:t>
            </a:r>
            <a:r>
              <a:rPr lang="en-US" dirty="0" smtClean="0"/>
              <a:t> (Home for Orphans) </a:t>
            </a:r>
          </a:p>
          <a:p>
            <a:r>
              <a:rPr lang="en-US" dirty="0" smtClean="0"/>
              <a:t>Khawaja Sara Support </a:t>
            </a:r>
            <a:r>
              <a:rPr lang="en-US" dirty="0" err="1" smtClean="0"/>
              <a:t>Programme-Akhuwat</a:t>
            </a:r>
            <a:r>
              <a:rPr lang="en-US" dirty="0" smtClean="0"/>
              <a:t>, and Rehabilitation </a:t>
            </a:r>
            <a:r>
              <a:rPr lang="en-US" dirty="0" err="1" smtClean="0"/>
              <a:t>centre</a:t>
            </a:r>
            <a:r>
              <a:rPr lang="en-US" dirty="0" smtClean="0"/>
              <a:t> for Transgendered Fountain House</a:t>
            </a:r>
            <a:endParaRPr lang="en-US" dirty="0"/>
          </a:p>
        </p:txBody>
      </p:sp>
    </p:spTree>
    <p:extLst>
      <p:ext uri="{BB962C8B-B14F-4D97-AF65-F5344CB8AC3E}">
        <p14:creationId xmlns:p14="http://schemas.microsoft.com/office/powerpoint/2010/main" val="3760902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655</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Welfare of Socially Disadvantaged/Disabled/Excluded </vt:lpstr>
      <vt:lpstr>Welfare of Socially Disadvantaged/Disabled/Excluded </vt:lpstr>
      <vt:lpstr>PowerPoint Presentation</vt:lpstr>
      <vt:lpstr>PowerPoint Presentation</vt:lpstr>
      <vt:lpstr>Welfare of Socially Disabled as field of social work practice </vt:lpstr>
      <vt:lpstr>Welfare of Socially Disabled in Pakistan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Welfare of Socially Disadvantaged/Disabled/Excluded</dc:title>
  <dc:creator>Abdul Rehman</dc:creator>
  <cp:lastModifiedBy>Abdul Rehman</cp:lastModifiedBy>
  <cp:revision>4</cp:revision>
  <dcterms:created xsi:type="dcterms:W3CDTF">2020-04-27T09:04:52Z</dcterms:created>
  <dcterms:modified xsi:type="dcterms:W3CDTF">2020-04-27T09:25:45Z</dcterms:modified>
</cp:coreProperties>
</file>